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8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7" r:id="rId3"/>
    <p:sldId id="278" r:id="rId4"/>
    <p:sldId id="257" r:id="rId5"/>
    <p:sldId id="258" r:id="rId6"/>
    <p:sldId id="279" r:id="rId7"/>
    <p:sldId id="260" r:id="rId8"/>
    <p:sldId id="261" r:id="rId9"/>
    <p:sldId id="273" r:id="rId10"/>
    <p:sldId id="271" r:id="rId11"/>
    <p:sldId id="272" r:id="rId12"/>
    <p:sldId id="275" r:id="rId13"/>
    <p:sldId id="274" r:id="rId14"/>
    <p:sldId id="262" r:id="rId15"/>
    <p:sldId id="264" r:id="rId16"/>
    <p:sldId id="277" r:id="rId17"/>
    <p:sldId id="265" r:id="rId18"/>
    <p:sldId id="281" r:id="rId19"/>
    <p:sldId id="276" r:id="rId20"/>
    <p:sldId id="266" r:id="rId21"/>
    <p:sldId id="268" r:id="rId22"/>
    <p:sldId id="269" r:id="rId23"/>
    <p:sldId id="280" r:id="rId24"/>
    <p:sldId id="270" r:id="rId25"/>
    <p:sldId id="282" r:id="rId26"/>
  </p:sldIdLst>
  <p:sldSz cx="6858000" cy="5143500"/>
  <p:notesSz cx="9926638" cy="67976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66"/>
    <a:srgbClr val="99FF99"/>
    <a:srgbClr val="FF9999"/>
    <a:srgbClr val="99CCFF"/>
    <a:srgbClr val="66CCFF"/>
    <a:srgbClr val="FFFF9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04" autoAdjust="0"/>
  </p:normalViewPr>
  <p:slideViewPr>
    <p:cSldViewPr snapToGrid="0">
      <p:cViewPr varScale="1">
        <p:scale>
          <a:sx n="105" d="100"/>
          <a:sy n="105" d="100"/>
        </p:scale>
        <p:origin x="1483" y="7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179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99B91-1416-4BCB-8099-CB8A3130CDFD}" type="datetimeFigureOut">
              <a:rPr kumimoji="1" lang="ja-JP" altLang="en-US" smtClean="0"/>
              <a:t>2018/2/2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6170B-919A-4AE6-B8E3-AB12606F32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208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49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577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244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01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3624300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ja" smtClean="0"/>
              <a:pPr/>
              <a:t>‹#›</a:t>
            </a:fld>
            <a:endParaRPr lang="ja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US" altLang="ja" sz="750" smtClean="0">
                <a:solidFill>
                  <a:schemeClr val="dk2"/>
                </a:solidFill>
              </a:rPr>
              <a:pPr algn="r"/>
              <a:t>‹#›</a:t>
            </a:fld>
            <a:endParaRPr lang="en-US" sz="75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33781" y="1201369"/>
            <a:ext cx="6390450" cy="15394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ja" sz="5400" b="1" dirty="0"/>
              <a:t>データログシステム</a:t>
            </a:r>
            <a:r>
              <a:rPr lang="ja" sz="5400" b="1" dirty="0" smtClean="0"/>
              <a:t>の研究</a:t>
            </a:r>
            <a:endParaRPr sz="5400" b="1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260274" y="3875164"/>
            <a:ext cx="2457450" cy="38900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 algn="l"/>
            <a:r>
              <a:rPr lang="ja-JP" altLang="en-US" sz="1500" dirty="0" smtClean="0"/>
              <a:t>金沢工業高等専門学校</a:t>
            </a:r>
            <a:endParaRPr lang="en-US" altLang="ja-JP" sz="1500" dirty="0" smtClean="0"/>
          </a:p>
          <a:p>
            <a:pPr marL="0" indent="0" algn="l"/>
            <a:r>
              <a:rPr lang="ja-JP" altLang="en-US" sz="1500" dirty="0" smtClean="0"/>
              <a:t>機械工</a:t>
            </a:r>
            <a:r>
              <a:rPr lang="ja-JP" altLang="en-US" sz="1500" dirty="0"/>
              <a:t>学科　藤井　岳寛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10</a:t>
            </a:fld>
            <a:endParaRPr lang="ja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1767" y="424888"/>
            <a:ext cx="462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latin typeface="+mn-ea"/>
                <a:ea typeface="+mn-ea"/>
              </a:rPr>
              <a:t>データログの記録</a:t>
            </a:r>
            <a:endParaRPr kumimoji="1" lang="en-US" altLang="ja-JP" sz="2800" b="1" dirty="0" smtClean="0">
              <a:latin typeface="+mn-ea"/>
              <a:ea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05" y="3021766"/>
            <a:ext cx="1078904" cy="134192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82" y="2659113"/>
            <a:ext cx="1035765" cy="170457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4"/>
          <a:stretch/>
        </p:blipFill>
        <p:spPr>
          <a:xfrm>
            <a:off x="4827439" y="1160784"/>
            <a:ext cx="1060654" cy="92705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657207" y="822230"/>
            <a:ext cx="1358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データログ</a:t>
            </a:r>
            <a:endParaRPr kumimoji="1" lang="ja-JP" altLang="en-US" sz="16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134587" y="1982910"/>
            <a:ext cx="2778499" cy="1139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endCxn id="6" idx="0"/>
          </p:cNvCxnSpPr>
          <p:nvPr/>
        </p:nvCxnSpPr>
        <p:spPr>
          <a:xfrm flipH="1">
            <a:off x="4477165" y="1982910"/>
            <a:ext cx="456999" cy="676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11</a:t>
            </a:fld>
            <a:endParaRPr lang="ja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3880" y="423740"/>
            <a:ext cx="462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latin typeface="+mn-ea"/>
                <a:ea typeface="+mn-ea"/>
              </a:rPr>
              <a:t>開発のやりやすさ</a:t>
            </a:r>
            <a:endParaRPr kumimoji="1" lang="en-US" altLang="ja-JP" sz="2800" b="1" dirty="0" smtClean="0">
              <a:latin typeface="+mn-ea"/>
              <a:ea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r="14588"/>
          <a:stretch/>
        </p:blipFill>
        <p:spPr>
          <a:xfrm>
            <a:off x="3643745" y="1884391"/>
            <a:ext cx="2784764" cy="25282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51165" y="2112818"/>
            <a:ext cx="332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  <a:ea typeface="+mn-ea"/>
              </a:rPr>
              <a:t>・豊富なライブラリ</a:t>
            </a:r>
            <a:endParaRPr kumimoji="1" lang="ja-JP" altLang="en-US" sz="2400" dirty="0">
              <a:latin typeface="+mn-ea"/>
              <a:ea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1165" y="3442855"/>
            <a:ext cx="332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  <a:ea typeface="+mn-ea"/>
              </a:rPr>
              <a:t>・マイコンの拡張性</a:t>
            </a:r>
            <a:endParaRPr kumimoji="1" lang="ja-JP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940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553815" y="425987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マイコンの選定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12</a:t>
            </a:fld>
            <a:endParaRPr lang="ja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452993"/>
              </p:ext>
            </p:extLst>
          </p:nvPr>
        </p:nvGraphicFramePr>
        <p:xfrm>
          <a:off x="429490" y="1156853"/>
          <a:ext cx="5701144" cy="3221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286">
                  <a:extLst>
                    <a:ext uri="{9D8B030D-6E8A-4147-A177-3AD203B41FA5}">
                      <a16:colId xmlns:a16="http://schemas.microsoft.com/office/drawing/2014/main" val="838992158"/>
                    </a:ext>
                  </a:extLst>
                </a:gridCol>
                <a:gridCol w="1425286">
                  <a:extLst>
                    <a:ext uri="{9D8B030D-6E8A-4147-A177-3AD203B41FA5}">
                      <a16:colId xmlns:a16="http://schemas.microsoft.com/office/drawing/2014/main" val="155428545"/>
                    </a:ext>
                  </a:extLst>
                </a:gridCol>
                <a:gridCol w="1425286">
                  <a:extLst>
                    <a:ext uri="{9D8B030D-6E8A-4147-A177-3AD203B41FA5}">
                      <a16:colId xmlns:a16="http://schemas.microsoft.com/office/drawing/2014/main" val="2513872912"/>
                    </a:ext>
                  </a:extLst>
                </a:gridCol>
                <a:gridCol w="1425286">
                  <a:extLst>
                    <a:ext uri="{9D8B030D-6E8A-4147-A177-3AD203B41FA5}">
                      <a16:colId xmlns:a16="http://schemas.microsoft.com/office/drawing/2014/main" val="169136155"/>
                    </a:ext>
                  </a:extLst>
                </a:gridCol>
              </a:tblGrid>
              <a:tr h="550176"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名前</a:t>
                      </a:r>
                      <a:endParaRPr kumimoji="1" lang="ja-JP" alt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ArduinoUNO</a:t>
                      </a:r>
                      <a:endParaRPr kumimoji="1" lang="ja-JP" alt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ArduinoMega</a:t>
                      </a:r>
                      <a:endParaRPr kumimoji="1" lang="ja-JP" alt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ArduinoDUE</a:t>
                      </a:r>
                      <a:endParaRPr kumimoji="1" lang="ja-JP" altLang="en-US" sz="14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424128"/>
                  </a:ext>
                </a:extLst>
              </a:tr>
              <a:tr h="396180"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デジタル</a:t>
                      </a:r>
                      <a:endParaRPr kumimoji="1" lang="en-US" altLang="ja-JP" sz="1800" dirty="0" smtClean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14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54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54</a:t>
                      </a:r>
                      <a:endParaRPr kumimoji="1" lang="ja-JP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996975"/>
                  </a:ext>
                </a:extLst>
              </a:tr>
              <a:tr h="396180"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アナログ</a:t>
                      </a:r>
                      <a:endParaRPr kumimoji="1" lang="ja-JP" altLang="en-US" sz="1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6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16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12</a:t>
                      </a:r>
                      <a:endParaRPr kumimoji="1" lang="ja-JP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81104"/>
                  </a:ext>
                </a:extLst>
              </a:tr>
              <a:tr h="396180">
                <a:tc>
                  <a:txBody>
                    <a:bodyPr/>
                    <a:lstStyle/>
                    <a:p>
                      <a:r>
                        <a:rPr kumimoji="1" lang="en-US" altLang="ja-JP" sz="18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PWM</a:t>
                      </a:r>
                      <a:endParaRPr kumimoji="1" lang="ja-JP" altLang="en-US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6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15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12</a:t>
                      </a:r>
                      <a:endParaRPr kumimoji="1" lang="ja-JP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637326"/>
                  </a:ext>
                </a:extLst>
              </a:tr>
              <a:tr h="460711"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シリアル</a:t>
                      </a:r>
                      <a:endParaRPr kumimoji="1" lang="ja-JP" altLang="en-US" sz="1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3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4</a:t>
                      </a:r>
                      <a:endParaRPr kumimoji="1" lang="ja-JP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29350"/>
                  </a:ext>
                </a:extLst>
              </a:tr>
              <a:tr h="1021755"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その他</a:t>
                      </a:r>
                      <a:endParaRPr kumimoji="1" lang="ja-JP" altLang="en-US" sz="1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I2C,SPI,JTAG</a:t>
                      </a:r>
                      <a:endParaRPr kumimoji="1" lang="ja-JP" alt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26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18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13</a:t>
            </a:fld>
            <a:endParaRPr lang="ja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9" y="64943"/>
            <a:ext cx="6667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546195" y="433607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マイコンの選定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14</a:t>
            </a:fld>
            <a:endParaRPr lang="ja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60744"/>
              </p:ext>
            </p:extLst>
          </p:nvPr>
        </p:nvGraphicFramePr>
        <p:xfrm>
          <a:off x="1" y="1246909"/>
          <a:ext cx="6858000" cy="3338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8389921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5542854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138729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91361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259414050"/>
                    </a:ext>
                  </a:extLst>
                </a:gridCol>
              </a:tblGrid>
              <a:tr h="581949"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名前</a:t>
                      </a:r>
                      <a:endParaRPr kumimoji="1" lang="ja-JP" alt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ArduinoUNO</a:t>
                      </a:r>
                      <a:endParaRPr kumimoji="1" lang="ja-JP" alt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ArduinoMega</a:t>
                      </a:r>
                      <a:endParaRPr kumimoji="1" lang="ja-JP" alt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ArduinoDUE</a:t>
                      </a:r>
                      <a:endParaRPr kumimoji="1" lang="ja-JP" altLang="en-US" sz="14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GR-SAKURA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24128"/>
                  </a:ext>
                </a:extLst>
              </a:tr>
              <a:tr h="419059"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デジタル</a:t>
                      </a:r>
                      <a:endParaRPr kumimoji="1" lang="en-US" altLang="ja-JP" sz="1800" dirty="0" smtClean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14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54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54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>
                          <a:solidFill>
                            <a:schemeClr val="bg1"/>
                          </a:solidFill>
                        </a:rPr>
                        <a:t>55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996975"/>
                  </a:ext>
                </a:extLst>
              </a:tr>
              <a:tr h="419059"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アナログ</a:t>
                      </a:r>
                      <a:endParaRPr kumimoji="1" lang="ja-JP" altLang="en-US" sz="1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6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16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12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81104"/>
                  </a:ext>
                </a:extLst>
              </a:tr>
              <a:tr h="419059">
                <a:tc>
                  <a:txBody>
                    <a:bodyPr/>
                    <a:lstStyle/>
                    <a:p>
                      <a:r>
                        <a:rPr kumimoji="1" lang="en-US" altLang="ja-JP" sz="18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PWM</a:t>
                      </a:r>
                      <a:endParaRPr kumimoji="1" lang="ja-JP" altLang="en-US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6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15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12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637326"/>
                  </a:ext>
                </a:extLst>
              </a:tr>
              <a:tr h="419059"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シリアル</a:t>
                      </a:r>
                      <a:endParaRPr kumimoji="1" lang="ja-JP" altLang="en-US" sz="1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3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4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kumimoji="1" lang="ja-JP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929350"/>
                  </a:ext>
                </a:extLst>
              </a:tr>
              <a:tr h="1080762"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その他</a:t>
                      </a:r>
                      <a:endParaRPr kumimoji="1" lang="ja-JP" altLang="en-US" sz="1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I2C,SPI,JTAG</a:t>
                      </a:r>
                      <a:endParaRPr kumimoji="1" lang="ja-JP" alt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I2C,SPI,JTAG,</a:t>
                      </a:r>
                    </a:p>
                    <a:p>
                      <a:r>
                        <a:rPr kumimoji="1" lang="en-US" altLang="ja-JP" sz="140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Ethrnet,Xbee,</a:t>
                      </a:r>
                    </a:p>
                    <a:p>
                      <a:r>
                        <a:rPr kumimoji="1" lang="en-US" altLang="ja-JP" sz="1400" dirty="0" err="1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USBhost,etc</a:t>
                      </a:r>
                      <a:r>
                        <a:rPr kumimoji="1" lang="en-US" altLang="ja-JP" sz="1400" dirty="0" smtClean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26548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11696" r="-1" b="16658"/>
          <a:stretch/>
        </p:blipFill>
        <p:spPr>
          <a:xfrm>
            <a:off x="1763205" y="2302157"/>
            <a:ext cx="1753955" cy="1307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" t="3562" r="8064" b="3534"/>
          <a:stretch/>
        </p:blipFill>
        <p:spPr>
          <a:xfrm>
            <a:off x="1763205" y="3657101"/>
            <a:ext cx="1761260" cy="1433946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3645550" y="3456176"/>
            <a:ext cx="732560" cy="108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3" t="20550" r="44242"/>
          <a:stretch/>
        </p:blipFill>
        <p:spPr>
          <a:xfrm rot="5400000">
            <a:off x="4873452" y="2827727"/>
            <a:ext cx="1452860" cy="220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スライド番号プレースホルダー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15</a:t>
            </a:fld>
            <a:endParaRPr lang="ja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61981" y="2233770"/>
            <a:ext cx="12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USBshield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61981" y="3743748"/>
            <a:ext cx="16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ArduinoMega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" b="9764"/>
          <a:stretch/>
        </p:blipFill>
        <p:spPr>
          <a:xfrm>
            <a:off x="1795537" y="849459"/>
            <a:ext cx="1689290" cy="140376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61981" y="1014675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 smtClean="0">
                <a:solidFill>
                  <a:srgbClr val="00B0F0"/>
                </a:solidFill>
              </a:rPr>
              <a:t>サーボ</a:t>
            </a:r>
            <a:r>
              <a:rPr kumimoji="1" lang="en-US" altLang="ja-JP" sz="1800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shield</a:t>
            </a:r>
            <a:endParaRPr kumimoji="1" lang="ja-JP" altLang="en-US" sz="1800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2985655" y="2045132"/>
            <a:ext cx="443345" cy="305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>
            <a:off x="2985655" y="3393786"/>
            <a:ext cx="443345" cy="305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537651" y="405665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Shieldについて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70169" y="2770991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今年度の構成</a:t>
            </a:r>
            <a:endParaRPr kumimoji="1" lang="ja-JP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6195" y="396843"/>
            <a:ext cx="6390450" cy="572700"/>
          </a:xfrm>
        </p:spPr>
        <p:txBody>
          <a:bodyPr/>
          <a:lstStyle/>
          <a:p>
            <a:r>
              <a:rPr kumimoji="1" lang="en-US" altLang="ja-JP" b="1" dirty="0" smtClean="0">
                <a:latin typeface="+mj-ea"/>
                <a:ea typeface="+mj-ea"/>
              </a:rPr>
              <a:t>Shield</a:t>
            </a:r>
            <a:r>
              <a:rPr kumimoji="1" lang="ja-JP" altLang="en-US" b="1" dirty="0" smtClean="0">
                <a:latin typeface="+mj-ea"/>
                <a:ea typeface="+mj-ea"/>
              </a:rPr>
              <a:t>について</a:t>
            </a:r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16</a:t>
            </a:fld>
            <a:endParaRPr lang="ja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4" t="11021" r="19699" b="6807"/>
          <a:stretch/>
        </p:blipFill>
        <p:spPr>
          <a:xfrm rot="5400000">
            <a:off x="627825" y="1923724"/>
            <a:ext cx="2789141" cy="2377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角丸四角形 5"/>
          <p:cNvSpPr/>
          <p:nvPr/>
        </p:nvSpPr>
        <p:spPr>
          <a:xfrm>
            <a:off x="883204" y="1775462"/>
            <a:ext cx="2278381" cy="15047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66084" y="1317763"/>
            <a:ext cx="1912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自作</a:t>
            </a:r>
            <a:r>
              <a:rPr kumimoji="1" lang="en-US" altLang="ja-JP" sz="2000" b="1" dirty="0" smtClean="0">
                <a:solidFill>
                  <a:srgbClr val="FF0000"/>
                </a:solidFill>
                <a:latin typeface="+mn-ea"/>
                <a:ea typeface="+mn-ea"/>
              </a:rPr>
              <a:t>Shield</a:t>
            </a:r>
            <a:endParaRPr kumimoji="1" lang="ja-JP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81400" y="1990264"/>
            <a:ext cx="2978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FFC000"/>
                </a:solidFill>
                <a:latin typeface="+mn-ea"/>
                <a:ea typeface="+mn-ea"/>
              </a:rPr>
              <a:t>製作</a:t>
            </a:r>
            <a:r>
              <a:rPr kumimoji="1" lang="ja-JP" altLang="en-US" sz="2400" b="1" dirty="0" smtClean="0">
                <a:solidFill>
                  <a:srgbClr val="FFC000"/>
                </a:solidFill>
                <a:latin typeface="+mn-ea"/>
                <a:ea typeface="+mn-ea"/>
              </a:rPr>
              <a:t>に時間がかかる</a:t>
            </a:r>
            <a:endParaRPr kumimoji="1" lang="en-US" altLang="ja-JP" sz="2400" b="1" dirty="0" smtClean="0">
              <a:solidFill>
                <a:srgbClr val="FFC000"/>
              </a:solidFill>
              <a:latin typeface="+mn-ea"/>
              <a:ea typeface="+mn-ea"/>
            </a:endParaRPr>
          </a:p>
        </p:txBody>
      </p:sp>
      <p:sp>
        <p:nvSpPr>
          <p:cNvPr id="15" name="下矢印 14"/>
          <p:cNvSpPr/>
          <p:nvPr/>
        </p:nvSpPr>
        <p:spPr>
          <a:xfrm>
            <a:off x="4739283" y="2820135"/>
            <a:ext cx="662940" cy="5846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741420" y="3772959"/>
            <a:ext cx="26593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C000"/>
                </a:solidFill>
                <a:latin typeface="+mn-ea"/>
                <a:ea typeface="+mn-ea"/>
              </a:rPr>
              <a:t>基板にする</a:t>
            </a:r>
            <a:endParaRPr kumimoji="1" lang="en-US" altLang="ja-JP" sz="2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001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573210" y="399310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Shield</a:t>
            </a: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開発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69656" y="1253231"/>
            <a:ext cx="6390450" cy="25623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ja" dirty="0"/>
              <a:t>回路図</a:t>
            </a:r>
            <a:endParaRPr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" y="1118185"/>
            <a:ext cx="5077691" cy="3594466"/>
          </a:xfrm>
          <a:prstGeom prst="rect">
            <a:avLst/>
          </a:prstGeom>
        </p:spPr>
      </p:pic>
      <p:sp>
        <p:nvSpPr>
          <p:cNvPr id="3" name="楕円 2"/>
          <p:cNvSpPr/>
          <p:nvPr/>
        </p:nvSpPr>
        <p:spPr>
          <a:xfrm>
            <a:off x="3768435" y="1392382"/>
            <a:ext cx="1413165" cy="2652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4" name="正方形/長方形 3"/>
          <p:cNvSpPr/>
          <p:nvPr/>
        </p:nvSpPr>
        <p:spPr>
          <a:xfrm>
            <a:off x="2848088" y="4044800"/>
            <a:ext cx="3028721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ja-JP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RS485</a:t>
            </a:r>
            <a:r>
              <a:rPr lang="ja-JP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トランシーバ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17</a:t>
            </a:fld>
            <a:endParaRPr lang="ja" altLang="en-US"/>
          </a:p>
        </p:txBody>
      </p:sp>
      <p:sp>
        <p:nvSpPr>
          <p:cNvPr id="5" name="角丸四角形 4"/>
          <p:cNvSpPr/>
          <p:nvPr/>
        </p:nvSpPr>
        <p:spPr>
          <a:xfrm>
            <a:off x="2362200" y="1981200"/>
            <a:ext cx="1264920" cy="1402080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62200" y="1672499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66"/>
                </a:solidFill>
              </a:rPr>
              <a:t>GR-SAKURA</a:t>
            </a:r>
            <a:endParaRPr kumimoji="1" lang="ja-JP" altLang="en-US" dirty="0">
              <a:solidFill>
                <a:srgbClr val="FF0066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1524000" y="1770743"/>
            <a:ext cx="239486" cy="1074057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524000" y="2895435"/>
            <a:ext cx="239486" cy="34303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48657" y="1517590"/>
            <a:ext cx="1190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00FF"/>
                </a:solidFill>
                <a:latin typeface="+mn-ea"/>
                <a:ea typeface="+mn-ea"/>
              </a:rPr>
              <a:t>デジタル</a:t>
            </a:r>
            <a:endParaRPr kumimoji="1" lang="ja-JP" altLang="en-US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64589" y="3269196"/>
            <a:ext cx="95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rgbClr val="00B050"/>
                </a:solidFill>
                <a:latin typeface="+mn-ea"/>
                <a:ea typeface="+mn-ea"/>
              </a:rPr>
              <a:t>アナログ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8575" y="414545"/>
            <a:ext cx="6390450" cy="572700"/>
          </a:xfrm>
        </p:spPr>
        <p:txBody>
          <a:bodyPr/>
          <a:lstStyle/>
          <a:p>
            <a:r>
              <a:rPr kumimoji="1" lang="ja-JP" altLang="en-US" b="1" dirty="0">
                <a:latin typeface="+mj-ea"/>
                <a:ea typeface="+mj-ea"/>
              </a:rPr>
              <a:t>標準制</a:t>
            </a:r>
            <a:r>
              <a:rPr kumimoji="1" lang="ja-JP" altLang="en-US" b="1" dirty="0" smtClean="0">
                <a:latin typeface="+mj-ea"/>
                <a:ea typeface="+mj-ea"/>
              </a:rPr>
              <a:t>御システムの仕様</a:t>
            </a:r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18</a:t>
            </a:fld>
            <a:endParaRPr lang="ja" altLang="en-US"/>
          </a:p>
        </p:txBody>
      </p:sp>
      <p:sp>
        <p:nvSpPr>
          <p:cNvPr id="7" name="角丸四角形 6"/>
          <p:cNvSpPr/>
          <p:nvPr/>
        </p:nvSpPr>
        <p:spPr>
          <a:xfrm>
            <a:off x="600231" y="1518290"/>
            <a:ext cx="2148534" cy="120755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3595" y="1113012"/>
            <a:ext cx="250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b="1" dirty="0">
                <a:solidFill>
                  <a:schemeClr val="accent1"/>
                </a:solidFill>
                <a:latin typeface="+mn-ea"/>
                <a:ea typeface="+mn-ea"/>
              </a:rPr>
              <a:t>無線</a:t>
            </a:r>
            <a:r>
              <a:rPr kumimoji="1" lang="ja-JP" altLang="en-US" sz="1800" b="1" dirty="0" smtClean="0">
                <a:solidFill>
                  <a:schemeClr val="accent1"/>
                </a:solidFill>
                <a:latin typeface="+mn-ea"/>
                <a:ea typeface="+mn-ea"/>
              </a:rPr>
              <a:t>通信</a:t>
            </a:r>
            <a:endParaRPr kumimoji="1" lang="ja-JP" altLang="en-US" sz="18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49" y="1703870"/>
            <a:ext cx="774740" cy="77474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12" y="1736033"/>
            <a:ext cx="782056" cy="782056"/>
          </a:xfrm>
          <a:prstGeom prst="rect">
            <a:avLst/>
          </a:prstGeom>
        </p:spPr>
      </p:pic>
      <p:sp>
        <p:nvSpPr>
          <p:cNvPr id="15" name="角丸四角形 14"/>
          <p:cNvSpPr/>
          <p:nvPr/>
        </p:nvSpPr>
        <p:spPr>
          <a:xfrm>
            <a:off x="3573779" y="1514680"/>
            <a:ext cx="2600865" cy="120755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600448" y="3288224"/>
            <a:ext cx="2600866" cy="13335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600231" y="3288224"/>
            <a:ext cx="2148534" cy="13335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23594" y="2918892"/>
            <a:ext cx="250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b="1" dirty="0" smtClean="0">
                <a:solidFill>
                  <a:schemeClr val="accent1"/>
                </a:solidFill>
                <a:latin typeface="+mn-ea"/>
                <a:ea typeface="+mn-ea"/>
              </a:rPr>
              <a:t>各種</a:t>
            </a:r>
            <a:r>
              <a:rPr kumimoji="1" lang="en-US" altLang="ja-JP" sz="1800" b="1" dirty="0" smtClean="0">
                <a:solidFill>
                  <a:schemeClr val="accent1"/>
                </a:solidFill>
                <a:latin typeface="+mn-ea"/>
                <a:ea typeface="+mn-ea"/>
              </a:rPr>
              <a:t>IO</a:t>
            </a:r>
            <a:endParaRPr kumimoji="1" lang="ja-JP" altLang="en-US" sz="18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63179" y="3384571"/>
            <a:ext cx="1577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 smtClean="0">
                <a:latin typeface="+mn-ea"/>
                <a:ea typeface="+mn-ea"/>
              </a:rPr>
              <a:t>デジタル</a:t>
            </a:r>
            <a:r>
              <a:rPr kumimoji="1" lang="en-US" altLang="ja-JP" sz="1800" dirty="0" smtClean="0">
                <a:latin typeface="+mn-ea"/>
                <a:ea typeface="+mn-ea"/>
              </a:rPr>
              <a:t>:55</a:t>
            </a:r>
          </a:p>
          <a:p>
            <a:r>
              <a:rPr kumimoji="1" lang="en-US" altLang="ja-JP" sz="1800" dirty="0" smtClean="0">
                <a:latin typeface="+mn-ea"/>
                <a:ea typeface="+mn-ea"/>
              </a:rPr>
              <a:t>(</a:t>
            </a:r>
            <a:r>
              <a:rPr kumimoji="1" lang="ja-JP" altLang="en-US" sz="1800" dirty="0" smtClean="0">
                <a:latin typeface="+mn-ea"/>
                <a:ea typeface="+mn-ea"/>
              </a:rPr>
              <a:t>内</a:t>
            </a:r>
            <a:r>
              <a:rPr kumimoji="1" lang="en-US" altLang="ja-JP" sz="1800" dirty="0" smtClean="0">
                <a:latin typeface="+mn-ea"/>
                <a:ea typeface="+mn-ea"/>
              </a:rPr>
              <a:t>PWM:9)</a:t>
            </a:r>
          </a:p>
          <a:p>
            <a:endParaRPr kumimoji="1" lang="en-US" altLang="ja-JP" sz="1800" dirty="0">
              <a:latin typeface="+mn-ea"/>
              <a:ea typeface="+mn-ea"/>
            </a:endParaRPr>
          </a:p>
          <a:p>
            <a:r>
              <a:rPr kumimoji="1" lang="ja-JP" altLang="en-US" sz="1800" dirty="0" smtClean="0">
                <a:latin typeface="+mn-ea"/>
                <a:ea typeface="+mn-ea"/>
              </a:rPr>
              <a:t>アナログ</a:t>
            </a:r>
            <a:r>
              <a:rPr kumimoji="1" lang="en-US" altLang="ja-JP" sz="1800" dirty="0" smtClean="0">
                <a:latin typeface="+mn-ea"/>
                <a:ea typeface="+mn-ea"/>
              </a:rPr>
              <a:t>:16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623308" y="1113012"/>
            <a:ext cx="250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b="1" dirty="0" smtClean="0">
                <a:solidFill>
                  <a:schemeClr val="accent1"/>
                </a:solidFill>
                <a:latin typeface="+mn-ea"/>
                <a:ea typeface="+mn-ea"/>
              </a:rPr>
              <a:t>有線通信</a:t>
            </a:r>
            <a:endParaRPr kumimoji="1" lang="ja-JP" altLang="en-US" sz="18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107178" y="1665396"/>
            <a:ext cx="158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 smtClean="0">
                <a:latin typeface="+mn-ea"/>
                <a:ea typeface="+mn-ea"/>
              </a:rPr>
              <a:t>シリアル通信</a:t>
            </a:r>
            <a:endParaRPr kumimoji="1" lang="en-US" altLang="ja-JP" sz="1800" dirty="0" smtClean="0">
              <a:latin typeface="+mn-ea"/>
              <a:ea typeface="+mn-ea"/>
            </a:endParaRPr>
          </a:p>
          <a:p>
            <a:r>
              <a:rPr kumimoji="1" lang="en-US" altLang="ja-JP" sz="1800" dirty="0" smtClean="0">
                <a:latin typeface="+mn-ea"/>
                <a:ea typeface="+mn-ea"/>
              </a:rPr>
              <a:t>SPI</a:t>
            </a:r>
            <a:r>
              <a:rPr kumimoji="1" lang="ja-JP" altLang="en-US" sz="1800" dirty="0" smtClean="0">
                <a:latin typeface="+mn-ea"/>
                <a:ea typeface="+mn-ea"/>
              </a:rPr>
              <a:t>通信</a:t>
            </a:r>
            <a:endParaRPr kumimoji="1" lang="en-US" altLang="ja-JP" sz="1800" dirty="0" smtClean="0">
              <a:latin typeface="+mn-ea"/>
              <a:ea typeface="+mn-ea"/>
            </a:endParaRPr>
          </a:p>
          <a:p>
            <a:r>
              <a:rPr kumimoji="1" lang="en-US" altLang="ja-JP" sz="1800" dirty="0" smtClean="0">
                <a:latin typeface="+mn-ea"/>
                <a:ea typeface="+mn-ea"/>
              </a:rPr>
              <a:t>I2C</a:t>
            </a:r>
            <a:r>
              <a:rPr kumimoji="1" lang="ja-JP" altLang="en-US" sz="1800" dirty="0" smtClean="0">
                <a:latin typeface="+mn-ea"/>
                <a:ea typeface="+mn-ea"/>
              </a:rPr>
              <a:t>通信</a:t>
            </a:r>
            <a:endParaRPr kumimoji="1" lang="ja-JP" altLang="en-US" sz="1800" dirty="0">
              <a:latin typeface="+mn-ea"/>
              <a:ea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649978" y="2918892"/>
            <a:ext cx="250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b="1" dirty="0">
                <a:solidFill>
                  <a:schemeClr val="accent1"/>
                </a:solidFill>
                <a:latin typeface="+mn-ea"/>
                <a:ea typeface="+mn-ea"/>
              </a:rPr>
              <a:t>インターフェイス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600448" y="3484883"/>
            <a:ext cx="2654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 err="1" smtClean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microSD</a:t>
            </a:r>
            <a:r>
              <a:rPr kumimoji="1" lang="ja-JP" altLang="en-US" sz="1800" dirty="0" smtClean="0">
                <a:latin typeface="+mn-ea"/>
                <a:ea typeface="+mn-ea"/>
              </a:rPr>
              <a:t>カードスロット</a:t>
            </a:r>
            <a:endParaRPr kumimoji="1" lang="en-US" altLang="ja-JP" sz="1800" dirty="0" smtClean="0">
              <a:latin typeface="+mn-ea"/>
              <a:ea typeface="+mn-ea"/>
            </a:endParaRPr>
          </a:p>
          <a:p>
            <a:endParaRPr kumimoji="1" lang="en-US" altLang="ja-JP" sz="1800" dirty="0">
              <a:latin typeface="+mn-ea"/>
              <a:ea typeface="+mn-ea"/>
            </a:endParaRPr>
          </a:p>
          <a:p>
            <a:pPr algn="ctr"/>
            <a:r>
              <a:rPr kumimoji="1" lang="en-US" altLang="ja-JP" sz="1800" dirty="0" smtClean="0">
                <a:latin typeface="+mn-ea"/>
                <a:ea typeface="+mn-ea"/>
              </a:rPr>
              <a:t>LAN</a:t>
            </a:r>
            <a:r>
              <a:rPr kumimoji="1" lang="ja-JP" altLang="en-US" sz="1800" dirty="0" smtClean="0">
                <a:latin typeface="+mn-ea"/>
                <a:ea typeface="+mn-ea"/>
              </a:rPr>
              <a:t>コネクター</a:t>
            </a:r>
            <a:endParaRPr kumimoji="1" lang="ja-JP" altLang="en-US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429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8575" y="404508"/>
            <a:ext cx="6390450" cy="572700"/>
          </a:xfrm>
        </p:spPr>
        <p:txBody>
          <a:bodyPr/>
          <a:lstStyle/>
          <a:p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ログシステム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19</a:t>
            </a:fld>
            <a:endParaRPr lang="ja" altLang="en-US"/>
          </a:p>
        </p:txBody>
      </p:sp>
      <p:sp>
        <p:nvSpPr>
          <p:cNvPr id="5" name="角丸四角形 4"/>
          <p:cNvSpPr/>
          <p:nvPr/>
        </p:nvSpPr>
        <p:spPr>
          <a:xfrm>
            <a:off x="171182" y="1928376"/>
            <a:ext cx="2370880" cy="51794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指定した値の記録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172922" y="2788618"/>
            <a:ext cx="2370880" cy="51976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tx1"/>
                </a:solidFill>
              </a:rPr>
              <a:t>タイムスタンプ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43" y="1118651"/>
            <a:ext cx="865909" cy="86590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22" y="2129167"/>
            <a:ext cx="865909" cy="86590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64" y="3731043"/>
            <a:ext cx="865909" cy="865909"/>
          </a:xfrm>
          <a:prstGeom prst="rect">
            <a:avLst/>
          </a:prstGeom>
        </p:spPr>
      </p:pic>
      <p:sp>
        <p:nvSpPr>
          <p:cNvPr id="12" name="屈折矢印 11"/>
          <p:cNvSpPr/>
          <p:nvPr/>
        </p:nvSpPr>
        <p:spPr>
          <a:xfrm flipH="1" flipV="1">
            <a:off x="4350328" y="1762311"/>
            <a:ext cx="1438796" cy="1368028"/>
          </a:xfrm>
          <a:prstGeom prst="bentUpArrow">
            <a:avLst>
              <a:gd name="adj1" fmla="val 22245"/>
              <a:gd name="adj2" fmla="val 25000"/>
              <a:gd name="adj3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屈折矢印 12"/>
          <p:cNvSpPr/>
          <p:nvPr/>
        </p:nvSpPr>
        <p:spPr>
          <a:xfrm flipH="1" flipV="1">
            <a:off x="3063377" y="2795917"/>
            <a:ext cx="1479686" cy="1870252"/>
          </a:xfrm>
          <a:prstGeom prst="bentUpArrow">
            <a:avLst>
              <a:gd name="adj1" fmla="val 22245"/>
              <a:gd name="adj2" fmla="val 25000"/>
              <a:gd name="adj3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左矢印 13"/>
          <p:cNvSpPr/>
          <p:nvPr/>
        </p:nvSpPr>
        <p:spPr>
          <a:xfrm>
            <a:off x="2046490" y="4250998"/>
            <a:ext cx="1262253" cy="55409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4277520" y="875855"/>
            <a:ext cx="1511604" cy="3355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０秒、距離</a:t>
            </a:r>
            <a:r>
              <a:rPr kumimoji="1" lang="ja-JP" altLang="en-US" dirty="0"/>
              <a:t>０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2802320" y="1924848"/>
            <a:ext cx="1511604" cy="335587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５</a:t>
            </a:r>
            <a:r>
              <a:rPr kumimoji="1" lang="ja-JP" altLang="en-US" dirty="0" smtClean="0"/>
              <a:t>秒、距離２５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2597558" y="3515031"/>
            <a:ext cx="1664004" cy="3355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１０秒、距離５０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505656" y="1225607"/>
            <a:ext cx="648414" cy="1904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4255891" y="3450539"/>
            <a:ext cx="875436" cy="19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3416638" y="2245048"/>
            <a:ext cx="1714689" cy="106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6" name="図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8" y="2911641"/>
            <a:ext cx="633470" cy="787898"/>
          </a:xfrm>
          <a:prstGeom prst="rect">
            <a:avLst/>
          </a:prstGeom>
        </p:spPr>
      </p:pic>
      <p:sp>
        <p:nvSpPr>
          <p:cNvPr id="34" name="下矢印 33"/>
          <p:cNvSpPr/>
          <p:nvPr/>
        </p:nvSpPr>
        <p:spPr>
          <a:xfrm>
            <a:off x="5315946" y="3827874"/>
            <a:ext cx="385851" cy="400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934864" y="4223784"/>
            <a:ext cx="31478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20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デバッグに使用できる</a:t>
            </a:r>
            <a:endParaRPr lang="ja-JP" altLang="en-US" sz="2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62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554285" y="433266"/>
            <a:ext cx="4075772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研究背景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02" y="1096890"/>
            <a:ext cx="3343275" cy="93583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</a:t>
            </a:fld>
            <a:endParaRPr lang="ja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r="11882" b="18969"/>
          <a:stretch/>
        </p:blipFill>
        <p:spPr>
          <a:xfrm>
            <a:off x="1174605" y="2187508"/>
            <a:ext cx="4720070" cy="2296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矢印 3"/>
          <p:cNvSpPr/>
          <p:nvPr/>
        </p:nvSpPr>
        <p:spPr>
          <a:xfrm rot="5400000">
            <a:off x="2079803" y="2568516"/>
            <a:ext cx="2707954" cy="363683"/>
          </a:xfrm>
          <a:prstGeom prst="rightArrow">
            <a:avLst>
              <a:gd name="adj1" fmla="val 65239"/>
              <a:gd name="adj2" fmla="val 6857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550976" y="400720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ログシステム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の流れ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263963" y="4104335"/>
            <a:ext cx="2338864" cy="831272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テキストファイルに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書込み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2263964" y="980744"/>
            <a:ext cx="2339634" cy="831272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ファイル</a:t>
            </a:r>
            <a:r>
              <a:rPr kumimoji="1" lang="ja-JP" altLang="en-US" sz="1800" dirty="0">
                <a:solidFill>
                  <a:schemeClr val="tx1"/>
                </a:solidFill>
              </a:rPr>
              <a:t>から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データの値を取得</a:t>
            </a:r>
          </a:p>
        </p:txBody>
      </p:sp>
      <p:sp>
        <p:nvSpPr>
          <p:cNvPr id="3" name="角丸四角形 2"/>
          <p:cNvSpPr/>
          <p:nvPr/>
        </p:nvSpPr>
        <p:spPr>
          <a:xfrm>
            <a:off x="2263963" y="2542539"/>
            <a:ext cx="2339634" cy="831272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記録するデータの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リストを作成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20</a:t>
            </a:fld>
            <a:endParaRPr lang="ja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569055" y="411763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研究のまとめ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4" y="2260304"/>
            <a:ext cx="1938622" cy="1490446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891039" y="3965431"/>
            <a:ext cx="1991412" cy="389660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ロボコン</a:t>
            </a:r>
            <a:r>
              <a:rPr kumimoji="1" lang="en-US" altLang="ja-JP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Shield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468456" y="1485331"/>
            <a:ext cx="5921087" cy="3456783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>
              <a:noFill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08276" y="1055969"/>
            <a:ext cx="4041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  <a:latin typeface="+mn-ea"/>
                <a:ea typeface="+mn-ea"/>
              </a:rPr>
              <a:t>ロボコン標準制御システム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3942480" y="3621211"/>
            <a:ext cx="1817543" cy="6858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ログシステム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プログラム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3942480" y="2519037"/>
            <a:ext cx="1817542" cy="67281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データ取得用ファイル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3708252" y="2176029"/>
            <a:ext cx="2286000" cy="239510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529877" y="1675899"/>
            <a:ext cx="285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ロギングシステム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21</a:t>
            </a:fld>
            <a:endParaRPr lang="ja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99934" y="1946996"/>
            <a:ext cx="142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66"/>
                </a:solidFill>
              </a:rPr>
              <a:t>GR-SAKURA</a:t>
            </a:r>
            <a:endParaRPr kumimoji="1" lang="ja-JP" altLang="en-US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39960" y="421831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今後の課題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22</a:t>
            </a:fld>
            <a:endParaRPr lang="ja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9960" y="1786920"/>
            <a:ext cx="5640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+mn-ea"/>
                <a:ea typeface="+mn-ea"/>
              </a:rPr>
              <a:t>・</a:t>
            </a:r>
            <a:r>
              <a:rPr kumimoji="1" lang="en-US" altLang="ja-JP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Shield</a:t>
            </a:r>
            <a:r>
              <a:rPr kumimoji="1" lang="ja-JP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基板の作成</a:t>
            </a:r>
            <a:endParaRPr kumimoji="1" lang="en-US" altLang="ja-JP" sz="3200" b="1" dirty="0" smtClean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endParaRPr kumimoji="1" lang="en-US" altLang="ja-JP" sz="3200" dirty="0" smtClean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kumimoji="1" lang="ja-JP" altLang="en-US" sz="3200" dirty="0" smtClean="0">
                <a:solidFill>
                  <a:schemeClr val="tx1"/>
                </a:solidFill>
                <a:latin typeface="+mn-ea"/>
                <a:ea typeface="+mn-ea"/>
              </a:rPr>
              <a:t>・</a:t>
            </a:r>
            <a:r>
              <a:rPr kumimoji="1" lang="ja-JP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ログプログラムの改良</a:t>
            </a:r>
            <a:endParaRPr kumimoji="1" lang="ja-JP" altLang="en-US" sz="32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8739" y="2391589"/>
            <a:ext cx="5183352" cy="572700"/>
          </a:xfrm>
        </p:spPr>
        <p:txBody>
          <a:bodyPr/>
          <a:lstStyle/>
          <a:p>
            <a:r>
              <a:rPr kumimoji="1" lang="ja-JP" altLang="en-US" dirty="0" smtClean="0">
                <a:latin typeface="+mn-ea"/>
                <a:ea typeface="+mn-ea"/>
              </a:rPr>
              <a:t>ご清聴ありがとうございました</a:t>
            </a:r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23</a:t>
            </a:fld>
            <a:endParaRPr lang="ja" altLang="en-US"/>
          </a:p>
        </p:txBody>
      </p:sp>
    </p:spTree>
    <p:extLst>
      <p:ext uri="{BB962C8B-B14F-4D97-AF65-F5344CB8AC3E}">
        <p14:creationId xmlns:p14="http://schemas.microsoft.com/office/powerpoint/2010/main" val="206654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656" y="210581"/>
            <a:ext cx="6390450" cy="429525"/>
          </a:xfrm>
        </p:spPr>
        <p:txBody>
          <a:bodyPr/>
          <a:lstStyle/>
          <a:p>
            <a:r>
              <a:rPr kumimoji="1" lang="ja-JP" altLang="en-US" b="1" dirty="0" smtClean="0">
                <a:latin typeface="+mj-ea"/>
                <a:ea typeface="+mj-ea"/>
              </a:rPr>
              <a:t>シリアル</a:t>
            </a:r>
            <a:r>
              <a:rPr kumimoji="1" lang="ja-JP" altLang="en-US" b="1" dirty="0">
                <a:latin typeface="+mj-ea"/>
                <a:ea typeface="+mj-ea"/>
              </a:rPr>
              <a:t>通信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529344"/>
              </p:ext>
            </p:extLst>
          </p:nvPr>
        </p:nvGraphicFramePr>
        <p:xfrm>
          <a:off x="872282" y="741706"/>
          <a:ext cx="5085728" cy="4118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691">
                  <a:extLst>
                    <a:ext uri="{9D8B030D-6E8A-4147-A177-3AD203B41FA5}">
                      <a16:colId xmlns:a16="http://schemas.microsoft.com/office/drawing/2014/main" val="4282938851"/>
                    </a:ext>
                  </a:extLst>
                </a:gridCol>
                <a:gridCol w="1501328">
                  <a:extLst>
                    <a:ext uri="{9D8B030D-6E8A-4147-A177-3AD203B41FA5}">
                      <a16:colId xmlns:a16="http://schemas.microsoft.com/office/drawing/2014/main" val="2282308630"/>
                    </a:ext>
                  </a:extLst>
                </a:gridCol>
                <a:gridCol w="1932709">
                  <a:extLst>
                    <a:ext uri="{9D8B030D-6E8A-4147-A177-3AD203B41FA5}">
                      <a16:colId xmlns:a16="http://schemas.microsoft.com/office/drawing/2014/main" val="2705534639"/>
                    </a:ext>
                  </a:extLst>
                </a:gridCol>
              </a:tblGrid>
              <a:tr h="335301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名称</a:t>
                      </a:r>
                      <a:endParaRPr kumimoji="1" lang="en-US" altLang="ja-JP" sz="16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RS232C</a:t>
                      </a:r>
                      <a:endParaRPr kumimoji="1" lang="ja-JP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RS485</a:t>
                      </a:r>
                      <a:endParaRPr kumimoji="1" lang="ja-JP" alt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0602657"/>
                  </a:ext>
                </a:extLst>
              </a:tr>
              <a:tr h="782369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伝送モード</a:t>
                      </a:r>
                      <a:endParaRPr kumimoji="1" lang="ja-JP" altLang="en-US" sz="1600" dirty="0"/>
                    </a:p>
                  </a:txBody>
                  <a:tcPr marL="68580" marR="68580" marT="34290" marB="3429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/>
                        <a:t>シンプレックス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/>
                        <a:t>マルチポイント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ja-JP" altLang="en-US" sz="1500" dirty="0" smtClean="0"/>
                        <a:t>マルチプレックス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52174095"/>
                  </a:ext>
                </a:extLst>
              </a:tr>
              <a:tr h="543933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最大接続台数</a:t>
                      </a:r>
                      <a:endParaRPr kumimoji="1" lang="ja-JP" altLang="en-US" sz="1600" dirty="0"/>
                    </a:p>
                  </a:txBody>
                  <a:tcPr marL="68580" marR="68580" marT="34290" marB="3429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 smtClean="0"/>
                        <a:t>1</a:t>
                      </a:r>
                      <a:r>
                        <a:rPr kumimoji="1" lang="ja-JP" altLang="en-US" sz="1500" dirty="0" smtClean="0"/>
                        <a:t>ドライバ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en-US" altLang="ja-JP" sz="1500" dirty="0" smtClean="0"/>
                        <a:t>1</a:t>
                      </a:r>
                      <a:r>
                        <a:rPr kumimoji="1" lang="ja-JP" altLang="en-US" sz="1500" dirty="0" smtClean="0"/>
                        <a:t>レシーバ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 smtClean="0"/>
                        <a:t>32</a:t>
                      </a:r>
                      <a:r>
                        <a:rPr kumimoji="1" lang="ja-JP" altLang="en-US" sz="1500" dirty="0" smtClean="0"/>
                        <a:t>ドライバ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en-US" altLang="ja-JP" sz="1500" dirty="0" smtClean="0"/>
                        <a:t>32</a:t>
                      </a:r>
                      <a:r>
                        <a:rPr kumimoji="1" lang="ja-JP" altLang="en-US" sz="1500" dirty="0" smtClean="0"/>
                        <a:t>レシーバ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46993154"/>
                  </a:ext>
                </a:extLst>
              </a:tr>
              <a:tr h="335301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最大伝送速度</a:t>
                      </a:r>
                      <a:endParaRPr kumimoji="1" lang="ja-JP" altLang="en-US" sz="1600" dirty="0"/>
                    </a:p>
                  </a:txBody>
                  <a:tcPr marL="68580" marR="68580" marT="34290" marB="3429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 smtClean="0"/>
                        <a:t>20kbps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 smtClean="0"/>
                        <a:t>10Mbps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6955168"/>
                  </a:ext>
                </a:extLst>
              </a:tr>
              <a:tr h="371760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最大ケーブル長</a:t>
                      </a:r>
                      <a:endParaRPr kumimoji="1" lang="ja-JP" altLang="en-US" sz="1600" dirty="0"/>
                    </a:p>
                  </a:txBody>
                  <a:tcPr marL="68580" marR="68580" marT="34290" marB="3429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 smtClean="0">
                          <a:solidFill>
                            <a:srgbClr val="FF0000"/>
                          </a:solidFill>
                        </a:rPr>
                        <a:t>15m</a:t>
                      </a:r>
                      <a:endParaRPr kumimoji="1" lang="ja-JP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 smtClean="0">
                          <a:solidFill>
                            <a:srgbClr val="FF0000"/>
                          </a:solidFill>
                        </a:rPr>
                        <a:t>1200m</a:t>
                      </a:r>
                      <a:endParaRPr kumimoji="1" lang="ja-JP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81910745"/>
                  </a:ext>
                </a:extLst>
              </a:tr>
              <a:tr h="782369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動作モード</a:t>
                      </a:r>
                      <a:endParaRPr kumimoji="1" lang="ja-JP" altLang="en-US" sz="1600" dirty="0"/>
                    </a:p>
                  </a:txBody>
                  <a:tcPr marL="68580" marR="68580" marT="34290" marB="3429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シングルエンド</a:t>
                      </a:r>
                      <a:endParaRPr kumimoji="1" lang="en-US" altLang="ja-JP" sz="15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kumimoji="1" lang="en-US" altLang="ja-JP" sz="150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非平衡型</a:t>
                      </a:r>
                      <a:r>
                        <a:rPr kumimoji="1" lang="en-US" altLang="ja-JP" sz="15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kumimoji="1" lang="ja-JP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ディファレンシャル</a:t>
                      </a:r>
                      <a:endParaRPr kumimoji="1" lang="en-US" altLang="ja-JP" sz="15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kumimoji="1" lang="en-US" altLang="ja-JP" sz="150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kumimoji="1" lang="ja-JP" altLang="en-US" sz="1500" dirty="0" smtClean="0">
                          <a:solidFill>
                            <a:srgbClr val="FF0000"/>
                          </a:solidFill>
                        </a:rPr>
                        <a:t>平衡型</a:t>
                      </a:r>
                      <a:r>
                        <a:rPr kumimoji="1" lang="en-US" altLang="ja-JP" sz="15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kumimoji="1" lang="ja-JP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07223870"/>
                  </a:ext>
                </a:extLst>
              </a:tr>
              <a:tr h="967278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特徴</a:t>
                      </a:r>
                      <a:endParaRPr kumimoji="1" lang="ja-JP" altLang="en-US" sz="1600" dirty="0"/>
                    </a:p>
                  </a:txBody>
                  <a:tcPr marL="68580" marR="68580" marT="34290" marB="3429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/>
                        <a:t>短距離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ja-JP" altLang="en-US" sz="1500" dirty="0" smtClean="0"/>
                        <a:t>全２重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en-US" altLang="ja-JP" sz="1500" dirty="0" smtClean="0"/>
                        <a:t>1 : 1</a:t>
                      </a:r>
                      <a:r>
                        <a:rPr kumimoji="1" lang="ja-JP" altLang="en-US" sz="1500" dirty="0" smtClean="0"/>
                        <a:t>の接続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 smtClean="0"/>
                        <a:t>長距離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ja-JP" altLang="en-US" sz="1500" dirty="0" smtClean="0"/>
                        <a:t>全２重　半２重</a:t>
                      </a:r>
                      <a:endParaRPr kumimoji="1" lang="en-US" altLang="ja-JP" sz="1500" dirty="0" smtClean="0"/>
                    </a:p>
                    <a:p>
                      <a:r>
                        <a:rPr kumimoji="1" lang="en-US" altLang="ja-JP" sz="1500" baseline="0" dirty="0" smtClean="0"/>
                        <a:t>n : m</a:t>
                      </a:r>
                      <a:r>
                        <a:rPr kumimoji="1" lang="ja-JP" altLang="en-US" sz="1500" baseline="0" dirty="0" smtClean="0"/>
                        <a:t>の接続</a:t>
                      </a:r>
                      <a:endParaRPr kumimoji="1" lang="en-US" altLang="ja-JP" sz="1500" baseline="0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39585682"/>
                  </a:ext>
                </a:extLst>
              </a:tr>
            </a:tbl>
          </a:graphicData>
        </a:graphic>
      </p:graphicFrame>
      <p:sp>
        <p:nvSpPr>
          <p:cNvPr id="5" name="スライド番号プレースホルダー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24</a:t>
            </a:fld>
            <a:endParaRPr lang="ja" altLang="en-US"/>
          </a:p>
        </p:txBody>
      </p:sp>
    </p:spTree>
    <p:extLst>
      <p:ext uri="{BB962C8B-B14F-4D97-AF65-F5344CB8AC3E}">
        <p14:creationId xmlns:p14="http://schemas.microsoft.com/office/powerpoint/2010/main" val="9173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25</a:t>
            </a:fld>
            <a:endParaRPr lang="ja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514"/>
            <a:ext cx="6850980" cy="414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8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3</a:t>
            </a:fld>
            <a:endParaRPr lang="ja" altLang="en-US"/>
          </a:p>
        </p:txBody>
      </p:sp>
      <p:sp>
        <p:nvSpPr>
          <p:cNvPr id="5" name="Shape 120"/>
          <p:cNvSpPr txBox="1">
            <a:spLocks noGrp="1"/>
          </p:cNvSpPr>
          <p:nvPr>
            <p:ph type="title"/>
          </p:nvPr>
        </p:nvSpPr>
        <p:spPr>
          <a:xfrm>
            <a:off x="547027" y="423244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研究背景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0808" r="40943" b="11818"/>
          <a:stretch/>
        </p:blipFill>
        <p:spPr>
          <a:xfrm rot="16200000">
            <a:off x="876297" y="2010069"/>
            <a:ext cx="2653150" cy="2653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5524">
            <a:off x="4822714" y="3112768"/>
            <a:ext cx="1694943" cy="104775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627909" y="908187"/>
            <a:ext cx="1399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 smtClean="0">
                <a:solidFill>
                  <a:srgbClr val="FF0000"/>
                </a:solidFill>
              </a:rPr>
              <a:t>？</a:t>
            </a:r>
            <a:endParaRPr kumimoji="1" lang="ja-JP" altLang="en-US" sz="8000" dirty="0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8013">
            <a:off x="4723779" y="2510339"/>
            <a:ext cx="780417" cy="7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8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555022" y="410427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標準制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御システムの考案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27305" y="2095066"/>
            <a:ext cx="1402781" cy="66199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ロボット</a:t>
            </a:r>
            <a:r>
              <a:rPr kumimoji="1" lang="ja-JP" altLang="en-US" sz="1800" dirty="0" smtClean="0">
                <a:solidFill>
                  <a:schemeClr val="tx1"/>
                </a:solidFill>
              </a:rPr>
              <a:t>の</a:t>
            </a:r>
            <a:endParaRPr kumimoji="1" lang="en-US" altLang="ja-JP" sz="18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仕様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2466970" y="2095066"/>
            <a:ext cx="1956955" cy="66198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仕様を満たす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マイコンの選定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5160808" y="2095065"/>
            <a:ext cx="1203635" cy="66199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開発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2827182" y="3733156"/>
            <a:ext cx="1203635" cy="630401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開発</a:t>
            </a:r>
          </a:p>
        </p:txBody>
      </p:sp>
      <p:sp>
        <p:nvSpPr>
          <p:cNvPr id="7" name="右矢印 6"/>
          <p:cNvSpPr/>
          <p:nvPr/>
        </p:nvSpPr>
        <p:spPr>
          <a:xfrm>
            <a:off x="1821002" y="2261320"/>
            <a:ext cx="555053" cy="24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10" name="右矢印 9"/>
          <p:cNvSpPr/>
          <p:nvPr/>
        </p:nvSpPr>
        <p:spPr>
          <a:xfrm>
            <a:off x="4514840" y="2276257"/>
            <a:ext cx="555053" cy="24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8" name="右矢印 7"/>
          <p:cNvSpPr/>
          <p:nvPr/>
        </p:nvSpPr>
        <p:spPr>
          <a:xfrm>
            <a:off x="1804555" y="3975382"/>
            <a:ext cx="945572" cy="242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4</a:t>
            </a:fld>
            <a:endParaRPr lang="ja" altLang="en-US"/>
          </a:p>
        </p:txBody>
      </p:sp>
      <p:sp>
        <p:nvSpPr>
          <p:cNvPr id="13" name="角丸四角形 12"/>
          <p:cNvSpPr/>
          <p:nvPr/>
        </p:nvSpPr>
        <p:spPr>
          <a:xfrm>
            <a:off x="325998" y="3434304"/>
            <a:ext cx="1402781" cy="66199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ロボット</a:t>
            </a:r>
            <a:r>
              <a:rPr kumimoji="1" lang="ja-JP" altLang="en-US" sz="1800" dirty="0" smtClean="0">
                <a:solidFill>
                  <a:schemeClr val="tx1"/>
                </a:solidFill>
              </a:rPr>
              <a:t>の</a:t>
            </a:r>
            <a:endParaRPr kumimoji="1" lang="en-US" altLang="ja-JP" sz="18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仕様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25996" y="4118915"/>
            <a:ext cx="1402783" cy="654627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標準制御</a:t>
            </a:r>
            <a:endParaRPr kumimoji="1" lang="en-US" altLang="ja-JP" sz="18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システム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爆発 1 1"/>
          <p:cNvSpPr/>
          <p:nvPr/>
        </p:nvSpPr>
        <p:spPr>
          <a:xfrm>
            <a:off x="12274" y="2439615"/>
            <a:ext cx="2176895" cy="1658202"/>
          </a:xfrm>
          <a:prstGeom prst="irregularSeal1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トラブル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発生</a:t>
            </a:r>
          </a:p>
        </p:txBody>
      </p:sp>
      <p:sp>
        <p:nvSpPr>
          <p:cNvPr id="3" name="右矢印 2"/>
          <p:cNvSpPr/>
          <p:nvPr/>
        </p:nvSpPr>
        <p:spPr>
          <a:xfrm>
            <a:off x="2067331" y="3131036"/>
            <a:ext cx="623480" cy="275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4" name="角丸四角形 3"/>
          <p:cNvSpPr/>
          <p:nvPr/>
        </p:nvSpPr>
        <p:spPr>
          <a:xfrm>
            <a:off x="2780313" y="2865978"/>
            <a:ext cx="1436549" cy="8054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100" dirty="0">
                <a:solidFill>
                  <a:schemeClr val="tx1"/>
                </a:solidFill>
              </a:rPr>
              <a:t>原因究明</a:t>
            </a:r>
          </a:p>
        </p:txBody>
      </p:sp>
      <p:sp>
        <p:nvSpPr>
          <p:cNvPr id="7" name="右矢印 6"/>
          <p:cNvSpPr/>
          <p:nvPr/>
        </p:nvSpPr>
        <p:spPr>
          <a:xfrm>
            <a:off x="4321619" y="3177822"/>
            <a:ext cx="623480" cy="275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5" name="角丸四角形 4"/>
          <p:cNvSpPr/>
          <p:nvPr/>
        </p:nvSpPr>
        <p:spPr>
          <a:xfrm>
            <a:off x="5049856" y="2918379"/>
            <a:ext cx="1566440" cy="79248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100" dirty="0"/>
              <a:t>解決</a:t>
            </a:r>
            <a:endParaRPr kumimoji="1" lang="en-US" altLang="ja-JP" sz="2100" dirty="0"/>
          </a:p>
        </p:txBody>
      </p:sp>
      <p:sp>
        <p:nvSpPr>
          <p:cNvPr id="6" name="左中かっこ 5"/>
          <p:cNvSpPr/>
          <p:nvPr/>
        </p:nvSpPr>
        <p:spPr>
          <a:xfrm rot="16200000">
            <a:off x="2204473" y="3345028"/>
            <a:ext cx="334834" cy="816846"/>
          </a:xfrm>
          <a:prstGeom prst="leftBrace">
            <a:avLst>
              <a:gd name="adj1" fmla="val 8333"/>
              <a:gd name="adj2" fmla="val 5224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8" name="正方形/長方形 7"/>
          <p:cNvSpPr/>
          <p:nvPr/>
        </p:nvSpPr>
        <p:spPr>
          <a:xfrm>
            <a:off x="1176883" y="4003235"/>
            <a:ext cx="237828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ja-JP" altLang="en-US" sz="24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時間短縮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5</a:t>
            </a:fld>
            <a:endParaRPr lang="ja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850" y="1092854"/>
            <a:ext cx="1503132" cy="1607035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559217" y="420404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buSzPts val="1100"/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データログ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システム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の開発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6</a:t>
            </a:fld>
            <a:endParaRPr lang="ja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4277">
            <a:off x="839115" y="1695870"/>
            <a:ext cx="1708886" cy="1056372"/>
          </a:xfrm>
          <a:prstGeom prst="rect">
            <a:avLst/>
          </a:prstGeom>
        </p:spPr>
      </p:pic>
      <p:sp>
        <p:nvSpPr>
          <p:cNvPr id="6" name="Shape 78"/>
          <p:cNvSpPr txBox="1">
            <a:spLocks noGrp="1"/>
          </p:cNvSpPr>
          <p:nvPr>
            <p:ph type="title"/>
          </p:nvPr>
        </p:nvSpPr>
        <p:spPr>
          <a:xfrm>
            <a:off x="548693" y="408734"/>
            <a:ext cx="50602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標準制</a:t>
            </a:r>
            <a:r>
              <a:rPr lang="ja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御システム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の必要項目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61844">
            <a:off x="1843756" y="1267916"/>
            <a:ext cx="597744" cy="59582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7"/>
          <a:stretch/>
        </p:blipFill>
        <p:spPr>
          <a:xfrm>
            <a:off x="3723025" y="3245165"/>
            <a:ext cx="1969306" cy="16902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1348" r="-308" b="4738"/>
          <a:stretch/>
        </p:blipFill>
        <p:spPr>
          <a:xfrm>
            <a:off x="811013" y="3125321"/>
            <a:ext cx="2250000" cy="1929945"/>
          </a:xfrm>
          <a:prstGeom prst="rect">
            <a:avLst/>
          </a:prstGeom>
        </p:spPr>
      </p:pic>
      <p:sp>
        <p:nvSpPr>
          <p:cNvPr id="13" name="右矢印 12"/>
          <p:cNvSpPr/>
          <p:nvPr/>
        </p:nvSpPr>
        <p:spPr>
          <a:xfrm>
            <a:off x="4517665" y="1975333"/>
            <a:ext cx="1392381" cy="78530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OU</a:t>
            </a:r>
            <a:r>
              <a:rPr kumimoji="1" lang="en-US" altLang="ja-JP" sz="2400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endParaRPr kumimoji="1" lang="ja-JP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左矢印 14"/>
          <p:cNvSpPr/>
          <p:nvPr/>
        </p:nvSpPr>
        <p:spPr>
          <a:xfrm>
            <a:off x="4121728" y="1322790"/>
            <a:ext cx="1392381" cy="785301"/>
          </a:xfrm>
          <a:prstGeom prst="lef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endParaRPr kumimoji="1" lang="ja-JP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7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35439" y="408682"/>
            <a:ext cx="639045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標準制</a:t>
            </a:r>
            <a:r>
              <a:rPr lang="ja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御システム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の必要項目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7</a:t>
            </a:fld>
            <a:endParaRPr lang="ja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98844" y="1288472"/>
            <a:ext cx="1974273" cy="12607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コントローラ</a:t>
            </a:r>
            <a:endParaRPr kumimoji="1" lang="en-US" altLang="ja-JP" sz="18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との通信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993205" y="1288472"/>
            <a:ext cx="1974273" cy="12607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各種</a:t>
            </a:r>
            <a:r>
              <a:rPr kumimoji="1" lang="en-US" altLang="ja-JP" sz="1800" dirty="0" smtClean="0">
                <a:solidFill>
                  <a:schemeClr val="tx1"/>
                </a:solidFill>
              </a:rPr>
              <a:t>IO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98843" y="3214263"/>
            <a:ext cx="1974273" cy="12607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開発のしやすさ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993205" y="3214263"/>
            <a:ext cx="1974273" cy="12607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データログの</a:t>
            </a:r>
            <a:endParaRPr kumimoji="1" lang="en-US" altLang="ja-JP" sz="18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記録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8</a:t>
            </a:fld>
            <a:endParaRPr lang="ja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2109" y="424102"/>
            <a:ext cx="462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latin typeface="+mj-ea"/>
                <a:ea typeface="+mj-ea"/>
              </a:rPr>
              <a:t>コントローラとの通信手段</a:t>
            </a:r>
            <a:endParaRPr kumimoji="1" lang="en-US" altLang="ja-JP" sz="2800" b="1" dirty="0" smtClean="0">
              <a:latin typeface="+mj-ea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16" y="1511279"/>
            <a:ext cx="2339270" cy="233927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9" y="1859138"/>
            <a:ext cx="2187353" cy="2187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" smtClean="0"/>
              <a:pPr/>
              <a:t>9</a:t>
            </a:fld>
            <a:endParaRPr lang="ja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8935" y="409194"/>
            <a:ext cx="462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latin typeface="+mj-ea"/>
                <a:ea typeface="+mj-ea"/>
              </a:rPr>
              <a:t>各種</a:t>
            </a:r>
            <a:r>
              <a:rPr kumimoji="1" lang="en-US" altLang="ja-JP" sz="2800" b="1" dirty="0" smtClean="0">
                <a:latin typeface="+mj-ea"/>
                <a:ea typeface="+mj-ea"/>
              </a:rPr>
              <a:t>IO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 r="50168"/>
          <a:stretch/>
        </p:blipFill>
        <p:spPr>
          <a:xfrm>
            <a:off x="3635853" y="2280151"/>
            <a:ext cx="1058997" cy="6237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86" y="3041251"/>
            <a:ext cx="801633" cy="63621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81" y="3547310"/>
            <a:ext cx="763242" cy="48390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1" r="16072"/>
          <a:stretch/>
        </p:blipFill>
        <p:spPr>
          <a:xfrm>
            <a:off x="3635853" y="1265211"/>
            <a:ext cx="1058997" cy="872566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5" b="50381"/>
          <a:stretch/>
        </p:blipFill>
        <p:spPr>
          <a:xfrm>
            <a:off x="3633685" y="4384964"/>
            <a:ext cx="1198746" cy="67185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75722" y="1390770"/>
            <a:ext cx="313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+mn-ea"/>
                <a:ea typeface="+mn-ea"/>
              </a:rPr>
              <a:t>・デジタル</a:t>
            </a:r>
            <a:endParaRPr kumimoji="1" lang="en-US" altLang="ja-JP" sz="2800" dirty="0" smtClean="0">
              <a:latin typeface="+mn-ea"/>
              <a:ea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5722" y="2364495"/>
            <a:ext cx="313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+mn-ea"/>
                <a:ea typeface="+mn-ea"/>
              </a:rPr>
              <a:t>・アナログ</a:t>
            </a:r>
            <a:endParaRPr kumimoji="1" lang="en-US" altLang="ja-JP" sz="2800" dirty="0" smtClean="0">
              <a:latin typeface="+mn-ea"/>
              <a:ea typeface="+mn-ea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5722" y="3394853"/>
            <a:ext cx="313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+mn-ea"/>
                <a:ea typeface="+mn-ea"/>
              </a:rPr>
              <a:t>・</a:t>
            </a:r>
            <a:r>
              <a:rPr kumimoji="1" lang="en-US" altLang="ja-JP" sz="2800" dirty="0" smtClean="0">
                <a:latin typeface="+mn-ea"/>
                <a:ea typeface="+mn-ea"/>
              </a:rPr>
              <a:t>PWM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75722" y="4459280"/>
            <a:ext cx="313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+mn-ea"/>
                <a:ea typeface="+mn-ea"/>
              </a:rPr>
              <a:t>・シリアル通信</a:t>
            </a:r>
            <a:endParaRPr kumimoji="1" lang="ja-JP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315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</TotalTime>
  <Words>372</Words>
  <Application>Microsoft Office PowerPoint</Application>
  <PresentationFormat>ユーザー設定</PresentationFormat>
  <Paragraphs>210</Paragraphs>
  <Slides>25</Slides>
  <Notes>16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メイリオ</vt:lpstr>
      <vt:lpstr>Arial</vt:lpstr>
      <vt:lpstr>Calibri</vt:lpstr>
      <vt:lpstr>Segoe UI</vt:lpstr>
      <vt:lpstr>Simple Light</vt:lpstr>
      <vt:lpstr>データログシステムの研究</vt:lpstr>
      <vt:lpstr>研究背景 </vt:lpstr>
      <vt:lpstr>研究背景 </vt:lpstr>
      <vt:lpstr>標準制御システムの考案</vt:lpstr>
      <vt:lpstr>データログシステムの開発</vt:lpstr>
      <vt:lpstr>標準制御システムの必要項目</vt:lpstr>
      <vt:lpstr>標準制御システムの必要項目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マイコンの選定</vt:lpstr>
      <vt:lpstr>PowerPoint プレゼンテーション</vt:lpstr>
      <vt:lpstr>マイコンの選定</vt:lpstr>
      <vt:lpstr>Shieldについて</vt:lpstr>
      <vt:lpstr>Shieldについて</vt:lpstr>
      <vt:lpstr>Shield開発</vt:lpstr>
      <vt:lpstr>標準制御システムの仕様</vt:lpstr>
      <vt:lpstr>ログシステム</vt:lpstr>
      <vt:lpstr>ログシステムの流れ</vt:lpstr>
      <vt:lpstr>研究のまとめ</vt:lpstr>
      <vt:lpstr>今後の課題</vt:lpstr>
      <vt:lpstr>ご清聴ありがとうございました</vt:lpstr>
      <vt:lpstr>シリアル通信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データログシステムの 研究</dc:title>
  <cp:lastModifiedBy>cocoa</cp:lastModifiedBy>
  <cp:revision>126</cp:revision>
  <cp:lastPrinted>2018-01-31T10:18:03Z</cp:lastPrinted>
  <dcterms:modified xsi:type="dcterms:W3CDTF">2018-02-02T06:41:37Z</dcterms:modified>
</cp:coreProperties>
</file>